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77" r:id="rId5"/>
    <p:sldId id="278" r:id="rId6"/>
    <p:sldId id="279" r:id="rId7"/>
    <p:sldId id="280" r:id="rId8"/>
    <p:sldId id="282" r:id="rId9"/>
    <p:sldId id="281" r:id="rId10"/>
    <p:sldId id="283" r:id="rId11"/>
    <p:sldId id="28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ntor Csongor" initials="KC" lastIdx="1" clrIdx="0">
    <p:extLst>
      <p:ext uri="{19B8F6BF-5375-455C-9EA6-DF929625EA0E}">
        <p15:presenceInfo xmlns:p15="http://schemas.microsoft.com/office/powerpoint/2012/main" userId="796a7dbd67bd61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4" d="100"/>
          <a:sy n="104" d="100"/>
        </p:scale>
        <p:origin x="7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10/12/2022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World Foundation</a:t>
            </a:r>
            <a:endParaRPr lang="hu-HU" dirty="0"/>
          </a:p>
        </p:txBody>
      </p:sp>
      <p:sp>
        <p:nvSpPr>
          <p:cNvPr id="4" name="Slide Number Placeholder 3"/>
          <p:cNvSpPr>
            <a:spLocks noGrp="1"/>
          </p:cNvSpPr>
          <p:nvPr>
            <p:ph type="sldNum" sz="quarter" idx="5"/>
          </p:nvPr>
        </p:nvSpPr>
        <p:spPr/>
        <p:txBody>
          <a:bodyPr/>
          <a:lstStyle/>
          <a:p>
            <a:fld id="{9946CEE3-4835-4F73-BA0B-02C09C038718}" type="slidenum">
              <a:rPr lang="en-US" smtClean="0"/>
              <a:t>2</a:t>
            </a:fld>
            <a:endParaRPr lang="en-US" dirty="0"/>
          </a:p>
        </p:txBody>
      </p:sp>
    </p:spTree>
    <p:extLst>
      <p:ext uri="{BB962C8B-B14F-4D97-AF65-F5344CB8AC3E}">
        <p14:creationId xmlns:p14="http://schemas.microsoft.com/office/powerpoint/2010/main" val="166879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6E3"/>
                </a:solidFill>
                <a:effectLst/>
                <a:latin typeface="Arial" panose="020B0604020202020204" pitchFamily="34" charset="0"/>
              </a:rPr>
              <a:t>Debris is a result of human activities in outer space.</a:t>
            </a:r>
          </a:p>
          <a:p>
            <a:endParaRPr lang="hu-HU" dirty="0"/>
          </a:p>
        </p:txBody>
      </p:sp>
      <p:sp>
        <p:nvSpPr>
          <p:cNvPr id="4" name="Slide Number Placeholder 3"/>
          <p:cNvSpPr>
            <a:spLocks noGrp="1"/>
          </p:cNvSpPr>
          <p:nvPr>
            <p:ph type="sldNum" sz="quarter" idx="5"/>
          </p:nvPr>
        </p:nvSpPr>
        <p:spPr/>
        <p:txBody>
          <a:bodyPr/>
          <a:lstStyle/>
          <a:p>
            <a:fld id="{9946CEE3-4835-4F73-BA0B-02C09C038718}" type="slidenum">
              <a:rPr lang="en-US" smtClean="0"/>
              <a:t>4</a:t>
            </a:fld>
            <a:endParaRPr lang="en-US" dirty="0"/>
          </a:p>
        </p:txBody>
      </p:sp>
    </p:spTree>
    <p:extLst>
      <p:ext uri="{BB962C8B-B14F-4D97-AF65-F5344CB8AC3E}">
        <p14:creationId xmlns:p14="http://schemas.microsoft.com/office/powerpoint/2010/main" val="4187524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3CFCA"/>
                </a:solidFill>
                <a:effectLst/>
                <a:latin typeface="Arial" panose="020B0604020202020204" pitchFamily="34" charset="0"/>
              </a:rPr>
              <a:t>ASAT = Anti-satellite weapons </a:t>
            </a:r>
          </a:p>
          <a:p>
            <a:r>
              <a:rPr lang="en-US" b="1" i="0" dirty="0">
                <a:solidFill>
                  <a:srgbClr val="D3CFCA"/>
                </a:solidFill>
                <a:effectLst/>
                <a:latin typeface="Arial" panose="020B0604020202020204" pitchFamily="34" charset="0"/>
              </a:rPr>
              <a:t>Russia test =&gt; ISS to take shelter</a:t>
            </a:r>
          </a:p>
          <a:p>
            <a:r>
              <a:rPr lang="en-US" b="0" i="0" dirty="0">
                <a:solidFill>
                  <a:srgbClr val="C8C4BD"/>
                </a:solidFill>
                <a:effectLst/>
                <a:latin typeface="Georgia" panose="02040502050405020303" pitchFamily="18" charset="0"/>
              </a:rPr>
              <a:t>Kessler </a:t>
            </a:r>
            <a:r>
              <a:rPr lang="en-US" b="1" i="0" dirty="0">
                <a:solidFill>
                  <a:srgbClr val="D3CFCA"/>
                </a:solidFill>
                <a:effectLst/>
                <a:latin typeface="Arial" panose="020B0604020202020204" pitchFamily="34" charset="0"/>
              </a:rPr>
              <a:t>syndrome</a:t>
            </a:r>
            <a:endParaRPr lang="hu-HU" dirty="0"/>
          </a:p>
        </p:txBody>
      </p:sp>
      <p:sp>
        <p:nvSpPr>
          <p:cNvPr id="4" name="Slide Number Placeholder 3"/>
          <p:cNvSpPr>
            <a:spLocks noGrp="1"/>
          </p:cNvSpPr>
          <p:nvPr>
            <p:ph type="sldNum" sz="quarter" idx="5"/>
          </p:nvPr>
        </p:nvSpPr>
        <p:spPr/>
        <p:txBody>
          <a:bodyPr/>
          <a:lstStyle/>
          <a:p>
            <a:fld id="{9946CEE3-4835-4F73-BA0B-02C09C038718}" type="slidenum">
              <a:rPr lang="en-US" smtClean="0"/>
              <a:t>5</a:t>
            </a:fld>
            <a:endParaRPr lang="en-US" dirty="0"/>
          </a:p>
        </p:txBody>
      </p:sp>
    </p:spTree>
    <p:extLst>
      <p:ext uri="{BB962C8B-B14F-4D97-AF65-F5344CB8AC3E}">
        <p14:creationId xmlns:p14="http://schemas.microsoft.com/office/powerpoint/2010/main" val="100220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dirty="0"/>
          </a:p>
        </p:txBody>
      </p:sp>
      <p:sp>
        <p:nvSpPr>
          <p:cNvPr id="4" name="Slide Number Placeholder 3"/>
          <p:cNvSpPr>
            <a:spLocks noGrp="1"/>
          </p:cNvSpPr>
          <p:nvPr>
            <p:ph type="sldNum" sz="quarter" idx="5"/>
          </p:nvPr>
        </p:nvSpPr>
        <p:spPr/>
        <p:txBody>
          <a:bodyPr/>
          <a:lstStyle/>
          <a:p>
            <a:fld id="{9946CEE3-4835-4F73-BA0B-02C09C038718}" type="slidenum">
              <a:rPr lang="en-US" smtClean="0"/>
              <a:t>6</a:t>
            </a:fld>
            <a:endParaRPr lang="en-US" dirty="0"/>
          </a:p>
        </p:txBody>
      </p:sp>
    </p:spTree>
    <p:extLst>
      <p:ext uri="{BB962C8B-B14F-4D97-AF65-F5344CB8AC3E}">
        <p14:creationId xmlns:p14="http://schemas.microsoft.com/office/powerpoint/2010/main" val="4083821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10/12/2022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A1558FF-9F53-4DAD-84A1-1EEE4F190FF1}" type="datetime1">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8FA1A6-D89D-4E0B-ACDC-F92429034F56}" type="datetime1">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A382F0-6EA8-4D82-951F-1579D6A93CC4}" type="datetime1">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BE913C-F349-4CE3-A910-0EA13427FE0D}" type="datetime1">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0D4C5C7-4D27-4EBE-9DB8-92F5F0F40B34}" type="datetime1">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CDAF82-EDB2-4FBF-83F4-247A1B3455CB}" type="datetime1">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5E59DB-4C5A-44A3-897C-FF6803F94296}" type="datetime1">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6B6E0-E0F8-4800-BD74-7D33DFE5ED7E}" type="datetime1">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6DC824-D0E7-4046-8B44-4AAD1C4DE2CF}" type="datetime1">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FC221C-17A4-4F42-9F54-9F7E03AA1BBB}" type="datetime1">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CD7CBA-5256-42F3-BAB5-33F095514AE3}" type="datetime1">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B80C04-2E33-403B-B014-7E203A57326C}" type="datetime1">
              <a:rPr lang="en-US" smtClean="0"/>
              <a:t>10/12/2022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92A49D-7D7F-4D69-A8AA-65D6B58C15F2}" type="datetime1">
              <a:rPr lang="en-US" smtClean="0"/>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10/12/2022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8BBFA8-C775-4121-A7F6-6851C8035873}" type="datetime1">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C01760-8EEC-4A4C-BD0D-3CDAAA80A266}" type="datetime1">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10/12/2022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4000" kern="1200" cap="all">
          <a:ln w="3175" cmpd="sng">
            <a:noFill/>
          </a:ln>
          <a:solidFill>
            <a:schemeClr val="tx1"/>
          </a:solidFill>
          <a:effectLst/>
          <a:latin typeface="Times New Roman" panose="02020603050405020304" pitchFamily="18" charset="0"/>
          <a:ea typeface="+mj-ea"/>
          <a:cs typeface="Times New Roman" panose="02020603050405020304" pitchFamily="18"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Times New Roman" panose="02020603050405020304" pitchFamily="18" charset="0"/>
          <a:ea typeface="+mn-ea"/>
          <a:cs typeface="Times New Roman" panose="02020603050405020304" pitchFamily="18" charset="0"/>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Times New Roman" panose="02020603050405020304" pitchFamily="18" charset="0"/>
          <a:ea typeface="+mn-ea"/>
          <a:cs typeface="Times New Roman" panose="02020603050405020304" pitchFamily="18" charset="0"/>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Times New Roman" panose="02020603050405020304" pitchFamily="18" charset="0"/>
          <a:ea typeface="+mn-ea"/>
          <a:cs typeface="Times New Roman" panose="02020603050405020304" pitchFamily="18" charset="0"/>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Times New Roman" panose="02020603050405020304" pitchFamily="18" charset="0"/>
          <a:ea typeface="+mn-ea"/>
          <a:cs typeface="Times New Roman" panose="02020603050405020304" pitchFamily="18" charset="0"/>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Times New Roman" panose="02020603050405020304" pitchFamily="18" charset="0"/>
          <a:ea typeface="+mn-ea"/>
          <a:cs typeface="Times New Roman" panose="02020603050405020304" pitchFamily="18" charset="0"/>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eoxc-apps.bd.esri.com/space/satellite-explor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ntrs.nasa.gov/citations/20160011405" TargetMode="External"/><Relationship Id="rId2" Type="http://schemas.openxmlformats.org/officeDocument/2006/relationships/hyperlink" Target="https://swfound.org/our-focus/space-sustainability/" TargetMode="External"/><Relationship Id="rId1" Type="http://schemas.openxmlformats.org/officeDocument/2006/relationships/slideLayout" Target="../slideLayouts/slideLayout2.xml"/><Relationship Id="rId4" Type="http://schemas.openxmlformats.org/officeDocument/2006/relationships/hyperlink" Target="https://geoxc-apps.bd.esri.com/space/satellite-explor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3E3F80-D945-4490-916D-6384E6895E6F}"/>
              </a:ext>
            </a:extLst>
          </p:cNvPr>
          <p:cNvSpPr>
            <a:spLocks noGrp="1"/>
          </p:cNvSpPr>
          <p:nvPr>
            <p:ph type="ctrTitle"/>
          </p:nvPr>
        </p:nvSpPr>
        <p:spPr>
          <a:xfrm>
            <a:off x="1993805" y="1354668"/>
            <a:ext cx="8204391" cy="2346475"/>
          </a:xfrm>
        </p:spPr>
        <p:txBody>
          <a:bodyPr>
            <a:normAutofit/>
          </a:bodyPr>
          <a:lstStyle/>
          <a:p>
            <a:pPr algn="ctr"/>
            <a:r>
              <a:rPr lang="en-US" sz="6000" dirty="0"/>
              <a:t>Sustainability in space</a:t>
            </a:r>
          </a:p>
        </p:txBody>
      </p:sp>
      <p:cxnSp>
        <p:nvCxnSpPr>
          <p:cNvPr id="91" name="Straight Connector 9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16351BD-4BE1-47AD-8B65-1472A3BE63E4}"/>
              </a:ext>
            </a:extLst>
          </p:cNvPr>
          <p:cNvSpPr>
            <a:spLocks noGrp="1"/>
          </p:cNvSpPr>
          <p:nvPr>
            <p:ph type="subTitle" idx="1"/>
          </p:nvPr>
        </p:nvSpPr>
        <p:spPr>
          <a:xfrm>
            <a:off x="2497137" y="3940629"/>
            <a:ext cx="7197726" cy="1240970"/>
          </a:xfrm>
        </p:spPr>
        <p:txBody>
          <a:bodyPr>
            <a:normAutofit/>
          </a:bodyPr>
          <a:lstStyle/>
          <a:p>
            <a:pPr algn="ctr"/>
            <a:r>
              <a:rPr lang="en-US" dirty="0"/>
              <a:t>So that we don’t die</a:t>
            </a:r>
          </a:p>
        </p:txBody>
      </p:sp>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A64C-EA0D-4DC2-A8C5-C88EFBF64979}"/>
              </a:ext>
            </a:extLst>
          </p:cNvPr>
          <p:cNvSpPr>
            <a:spLocks noGrp="1"/>
          </p:cNvSpPr>
          <p:nvPr>
            <p:ph type="title"/>
          </p:nvPr>
        </p:nvSpPr>
        <p:spPr>
          <a:xfrm>
            <a:off x="685802" y="609600"/>
            <a:ext cx="8675014" cy="1456267"/>
          </a:xfrm>
        </p:spPr>
        <p:txBody>
          <a:bodyPr>
            <a:normAutofit/>
          </a:bodyPr>
          <a:lstStyle/>
          <a:p>
            <a:r>
              <a:rPr lang="en-US" dirty="0"/>
              <a:t>What is space sustainability</a:t>
            </a:r>
          </a:p>
        </p:txBody>
      </p:sp>
      <p:sp>
        <p:nvSpPr>
          <p:cNvPr id="3" name="Content Placeholder 2">
            <a:extLst>
              <a:ext uri="{FF2B5EF4-FFF2-40B4-BE49-F238E27FC236}">
                <a16:creationId xmlns:a16="http://schemas.microsoft.com/office/drawing/2014/main" id="{25AADCBA-8B92-4FBD-B325-3AA53CFF953E}"/>
              </a:ext>
            </a:extLst>
          </p:cNvPr>
          <p:cNvSpPr>
            <a:spLocks noGrp="1"/>
          </p:cNvSpPr>
          <p:nvPr>
            <p:ph idx="1"/>
          </p:nvPr>
        </p:nvSpPr>
        <p:spPr>
          <a:xfrm>
            <a:off x="607188" y="1800496"/>
            <a:ext cx="4681249" cy="4534315"/>
          </a:xfrm>
        </p:spPr>
        <p:txBody>
          <a:bodyPr>
            <a:normAutofit/>
          </a:bodyPr>
          <a:lstStyle/>
          <a:p>
            <a:r>
              <a:rPr lang="en-US" sz="2400" b="0" i="0" dirty="0">
                <a:solidFill>
                  <a:srgbClr val="E8E6E3"/>
                </a:solidFill>
                <a:effectLst/>
                <a:latin typeface="Arial" panose="020B0604020202020204" pitchFamily="34" charset="0"/>
              </a:rPr>
              <a:t>“budgetary” or “programmatic” sustainability (NASA)</a:t>
            </a:r>
            <a:endParaRPr lang="en-US" sz="2400" dirty="0"/>
          </a:p>
          <a:p>
            <a:pPr algn="just"/>
            <a:r>
              <a:rPr lang="en-US" sz="2400" b="0" i="0" dirty="0">
                <a:solidFill>
                  <a:srgbClr val="E8E6E3"/>
                </a:solidFill>
                <a:effectLst/>
                <a:latin typeface="Arial" panose="020B0604020202020204" pitchFamily="34" charset="0"/>
              </a:rPr>
              <a:t>the ability of all humanity to continue to use outer space for peaceful purposes and socioeconomic benefit over the long term. (SWF)</a:t>
            </a:r>
          </a:p>
          <a:p>
            <a:pPr algn="just"/>
            <a:endParaRPr lang="en-US" sz="2400" dirty="0"/>
          </a:p>
        </p:txBody>
      </p:sp>
      <p:pic>
        <p:nvPicPr>
          <p:cNvPr id="1026" name="Picture 2" descr="A mysterious piece of space junk nicknamed 'WTF' could help protect ...">
            <a:extLst>
              <a:ext uri="{FF2B5EF4-FFF2-40B4-BE49-F238E27FC236}">
                <a16:creationId xmlns:a16="http://schemas.microsoft.com/office/drawing/2014/main" id="{435FF8F6-6738-58BB-E23A-5B828ECD8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186" y="1872123"/>
            <a:ext cx="5697626" cy="4027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llar Sign PNG Image - PurePNG | Free transparent CC0 PNG Image Library">
            <a:extLst>
              <a:ext uri="{FF2B5EF4-FFF2-40B4-BE49-F238E27FC236}">
                <a16:creationId xmlns:a16="http://schemas.microsoft.com/office/drawing/2014/main" id="{FC3DE1FA-3938-9172-F256-DB047EBC0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69194">
            <a:off x="11077083" y="1242155"/>
            <a:ext cx="668716" cy="9534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Dollar Sign PNG Image - PurePNG | Free transparent CC0 PNG Image Library">
            <a:extLst>
              <a:ext uri="{FF2B5EF4-FFF2-40B4-BE49-F238E27FC236}">
                <a16:creationId xmlns:a16="http://schemas.microsoft.com/office/drawing/2014/main" id="{77528B82-87F7-DFEA-7E02-3D78A6AE83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378713">
            <a:off x="10734823" y="1373956"/>
            <a:ext cx="292867" cy="417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64963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7E74-820E-9B09-7896-FEBE5E91B949}"/>
              </a:ext>
            </a:extLst>
          </p:cNvPr>
          <p:cNvSpPr>
            <a:spLocks noGrp="1"/>
          </p:cNvSpPr>
          <p:nvPr>
            <p:ph type="title"/>
          </p:nvPr>
        </p:nvSpPr>
        <p:spPr>
          <a:xfrm>
            <a:off x="685800" y="324987"/>
            <a:ext cx="10131425" cy="1456267"/>
          </a:xfrm>
        </p:spPr>
        <p:txBody>
          <a:bodyPr/>
          <a:lstStyle/>
          <a:p>
            <a:pPr algn="ctr"/>
            <a:r>
              <a:rPr lang="en-US" b="0" i="0" dirty="0">
                <a:solidFill>
                  <a:srgbClr val="97CDF4"/>
                </a:solidFill>
                <a:effectLst/>
                <a:latin typeface="Noto Sans" panose="020B0502040204020203" pitchFamily="34" charset="0"/>
              </a:rPr>
              <a:t>Why Is It Important?</a:t>
            </a:r>
            <a:endParaRPr lang="hu-HU" dirty="0"/>
          </a:p>
        </p:txBody>
      </p:sp>
      <p:sp>
        <p:nvSpPr>
          <p:cNvPr id="3" name="Content Placeholder 2">
            <a:extLst>
              <a:ext uri="{FF2B5EF4-FFF2-40B4-BE49-F238E27FC236}">
                <a16:creationId xmlns:a16="http://schemas.microsoft.com/office/drawing/2014/main" id="{3A27CBF4-910A-8F70-2697-3CDBB31164D5}"/>
              </a:ext>
            </a:extLst>
          </p:cNvPr>
          <p:cNvSpPr>
            <a:spLocks noGrp="1"/>
          </p:cNvSpPr>
          <p:nvPr>
            <p:ph idx="1"/>
          </p:nvPr>
        </p:nvSpPr>
        <p:spPr>
          <a:xfrm>
            <a:off x="685800" y="1515292"/>
            <a:ext cx="10131425" cy="4415246"/>
          </a:xfrm>
        </p:spPr>
        <p:txBody>
          <a:bodyPr>
            <a:normAutofit fontScale="55000" lnSpcReduction="20000"/>
          </a:bodyPr>
          <a:lstStyle/>
          <a:p>
            <a:pPr marL="0" indent="0" algn="just">
              <a:buNone/>
            </a:pPr>
            <a:r>
              <a:rPr lang="en-US" sz="3400" b="0" i="0" dirty="0">
                <a:solidFill>
                  <a:srgbClr val="E8E6E3"/>
                </a:solidFill>
                <a:effectLst/>
                <a:latin typeface="Arial" panose="020B0604020202020204" pitchFamily="34" charset="0"/>
              </a:rPr>
              <a:t>	A growing number of actors are using outer space for an increasing variety of socioeconomic and national security benefits.</a:t>
            </a:r>
          </a:p>
          <a:p>
            <a:pPr marL="0" indent="0" algn="just">
              <a:buNone/>
            </a:pPr>
            <a:r>
              <a:rPr lang="en-US" sz="3400" b="0" i="0" dirty="0">
                <a:solidFill>
                  <a:srgbClr val="E8E6E3"/>
                </a:solidFill>
                <a:effectLst/>
                <a:latin typeface="Arial" panose="020B0604020202020204" pitchFamily="34" charset="0"/>
              </a:rPr>
              <a:t>	Many of these space activities use the same regions of Earth orbit, leading to crowding and potential physical and electromagnetic interference.</a:t>
            </a:r>
          </a:p>
          <a:p>
            <a:pPr marL="0" indent="0" algn="just">
              <a:buNone/>
            </a:pPr>
            <a:r>
              <a:rPr lang="en-US" sz="3400" b="0" i="0" dirty="0">
                <a:solidFill>
                  <a:srgbClr val="E8E6E3"/>
                </a:solidFill>
                <a:effectLst/>
                <a:latin typeface="Arial" panose="020B0604020202020204" pitchFamily="34" charset="0"/>
              </a:rPr>
              <a:t>	Unsafe or irresponsible actions by one actor can have long-term consequences for all.</a:t>
            </a:r>
          </a:p>
          <a:p>
            <a:pPr marL="0" indent="0" algn="just" fontAlgn="base">
              <a:buNone/>
            </a:pPr>
            <a:r>
              <a:rPr lang="en-US" sz="3400" b="0" i="0" dirty="0">
                <a:solidFill>
                  <a:srgbClr val="E8E6E3"/>
                </a:solidFill>
                <a:effectLst/>
                <a:latin typeface="Arial" panose="020B0604020202020204" pitchFamily="34" charset="0"/>
              </a:rPr>
              <a:t>	If we do not use space sustainably, the cost of using space will increase, which could make it too expensive to continue to use space for:</a:t>
            </a:r>
          </a:p>
          <a:p>
            <a:pPr lvl="1" algn="just" fontAlgn="base">
              <a:buFont typeface="Courier New" panose="02070309020205020404" pitchFamily="49" charset="0"/>
              <a:buChar char="o"/>
            </a:pPr>
            <a:r>
              <a:rPr lang="en-US" sz="3400" dirty="0">
                <a:solidFill>
                  <a:srgbClr val="E8E6E3"/>
                </a:solidFill>
                <a:latin typeface="Arial" panose="020B0604020202020204" pitchFamily="34" charset="0"/>
              </a:rPr>
              <a:t>National and international security</a:t>
            </a:r>
          </a:p>
          <a:p>
            <a:pPr lvl="1" algn="just" fontAlgn="base">
              <a:buFont typeface="Courier New" panose="02070309020205020404" pitchFamily="49" charset="0"/>
              <a:buChar char="o"/>
            </a:pPr>
            <a:r>
              <a:rPr lang="en-US" sz="3400" dirty="0">
                <a:solidFill>
                  <a:srgbClr val="E8E6E3"/>
                </a:solidFill>
                <a:latin typeface="Arial" panose="020B0604020202020204" pitchFamily="34" charset="0"/>
              </a:rPr>
              <a:t>Earth observation</a:t>
            </a:r>
          </a:p>
          <a:p>
            <a:pPr lvl="1" algn="just" fontAlgn="base">
              <a:buFont typeface="Courier New" panose="02070309020205020404" pitchFamily="49" charset="0"/>
              <a:buChar char="o"/>
            </a:pPr>
            <a:r>
              <a:rPr lang="en-US" sz="3400" dirty="0">
                <a:solidFill>
                  <a:srgbClr val="E8E6E3"/>
                </a:solidFill>
                <a:latin typeface="Arial" panose="020B0604020202020204" pitchFamily="34" charset="0"/>
              </a:rPr>
              <a:t>Telecommunications</a:t>
            </a:r>
          </a:p>
          <a:p>
            <a:pPr lvl="1" algn="just" fontAlgn="base">
              <a:buFont typeface="Courier New" panose="02070309020205020404" pitchFamily="49" charset="0"/>
              <a:buChar char="o"/>
            </a:pPr>
            <a:r>
              <a:rPr lang="en-US" sz="3400" dirty="0">
                <a:solidFill>
                  <a:srgbClr val="E8E6E3"/>
                </a:solidFill>
                <a:latin typeface="Arial" panose="020B0604020202020204" pitchFamily="34" charset="0"/>
              </a:rPr>
              <a:t>Satellite navigation</a:t>
            </a:r>
          </a:p>
          <a:p>
            <a:pPr lvl="1" algn="just" fontAlgn="base">
              <a:buFont typeface="Courier New" panose="02070309020205020404" pitchFamily="49" charset="0"/>
              <a:buChar char="o"/>
            </a:pPr>
            <a:r>
              <a:rPr lang="en-US" sz="3400" dirty="0">
                <a:solidFill>
                  <a:srgbClr val="E8E6E3"/>
                </a:solidFill>
                <a:latin typeface="Arial" panose="020B0604020202020204" pitchFamily="34" charset="0"/>
              </a:rPr>
              <a:t>Scientific Exploration</a:t>
            </a:r>
          </a:p>
          <a:p>
            <a:pPr lvl="1" algn="just" fontAlgn="base">
              <a:buFont typeface="Courier New" panose="02070309020205020404" pitchFamily="49" charset="0"/>
              <a:buChar char="o"/>
            </a:pPr>
            <a:r>
              <a:rPr lang="en-US" sz="3400" dirty="0">
                <a:solidFill>
                  <a:srgbClr val="E8E6E3"/>
                </a:solidFill>
                <a:latin typeface="Arial" panose="020B0604020202020204" pitchFamily="34" charset="0"/>
              </a:rPr>
              <a:t>Economic development</a:t>
            </a:r>
          </a:p>
          <a:p>
            <a:pPr algn="just"/>
            <a:endParaRPr lang="hu-HU" dirty="0"/>
          </a:p>
        </p:txBody>
      </p:sp>
      <p:pic>
        <p:nvPicPr>
          <p:cNvPr id="2050" name="Picture 2" descr="Spacex Logo Wallpapers - Top Free Spacex Logo Backgrounds - WallpaperAccess">
            <a:extLst>
              <a:ext uri="{FF2B5EF4-FFF2-40B4-BE49-F238E27FC236}">
                <a16:creationId xmlns:a16="http://schemas.microsoft.com/office/drawing/2014/main" id="{A48B15F6-593A-E5D7-5A8A-02B9BED9F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5329" y="3503482"/>
            <a:ext cx="2231372" cy="12551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asa Logo Concept on Behance">
            <a:extLst>
              <a:ext uri="{FF2B5EF4-FFF2-40B4-BE49-F238E27FC236}">
                <a16:creationId xmlns:a16="http://schemas.microsoft.com/office/drawing/2014/main" id="{DEC33909-3DA5-224C-6B25-6EFC46824C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16" t="1772" r="8615" b="1949"/>
          <a:stretch/>
        </p:blipFill>
        <p:spPr bwMode="auto">
          <a:xfrm>
            <a:off x="9189724" y="3503482"/>
            <a:ext cx="1319752" cy="122174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lue Origin to Break Ground on Engine Facility in Cummings Research ...">
            <a:extLst>
              <a:ext uri="{FF2B5EF4-FFF2-40B4-BE49-F238E27FC236}">
                <a16:creationId xmlns:a16="http://schemas.microsoft.com/office/drawing/2014/main" id="{C0A92046-D20A-E9D1-B0E6-828A8C359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9154" y="4855878"/>
            <a:ext cx="2260322" cy="119664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rbex | BGF">
            <a:extLst>
              <a:ext uri="{FF2B5EF4-FFF2-40B4-BE49-F238E27FC236}">
                <a16:creationId xmlns:a16="http://schemas.microsoft.com/office/drawing/2014/main" id="{05E22955-A4FE-291E-A8C4-7C8DA979C0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5329" y="4855878"/>
            <a:ext cx="1196641" cy="119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220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E1E84-017E-3B6E-8DE9-2B233F391BDB}"/>
              </a:ext>
            </a:extLst>
          </p:cNvPr>
          <p:cNvSpPr>
            <a:spLocks noGrp="1"/>
          </p:cNvSpPr>
          <p:nvPr>
            <p:ph type="title"/>
          </p:nvPr>
        </p:nvSpPr>
        <p:spPr>
          <a:xfrm>
            <a:off x="537328" y="609600"/>
            <a:ext cx="10345886" cy="1456267"/>
          </a:xfrm>
        </p:spPr>
        <p:txBody>
          <a:bodyPr/>
          <a:lstStyle/>
          <a:p>
            <a:r>
              <a:rPr lang="en-US" b="0" i="0" dirty="0">
                <a:solidFill>
                  <a:srgbClr val="97CDF4"/>
                </a:solidFill>
                <a:effectLst/>
                <a:latin typeface="Noto Sans" panose="020B0502040504020204" pitchFamily="34" charset="0"/>
              </a:rPr>
              <a:t>The Space Environment</a:t>
            </a:r>
            <a:br>
              <a:rPr lang="en-US" b="0" i="0" dirty="0">
                <a:solidFill>
                  <a:srgbClr val="97CDF4"/>
                </a:solidFill>
                <a:effectLst/>
                <a:latin typeface="Noto Sans" panose="020B0502040504020204" pitchFamily="34" charset="0"/>
              </a:rPr>
            </a:br>
            <a:endParaRPr lang="hu-HU" dirty="0"/>
          </a:p>
        </p:txBody>
      </p:sp>
      <p:pic>
        <p:nvPicPr>
          <p:cNvPr id="7" name="Picture 6">
            <a:extLst>
              <a:ext uri="{FF2B5EF4-FFF2-40B4-BE49-F238E27FC236}">
                <a16:creationId xmlns:a16="http://schemas.microsoft.com/office/drawing/2014/main" id="{F718A746-4153-B369-0248-F686E7B6B79F}"/>
              </a:ext>
            </a:extLst>
          </p:cNvPr>
          <p:cNvPicPr>
            <a:picLocks noChangeAspect="1"/>
          </p:cNvPicPr>
          <p:nvPr/>
        </p:nvPicPr>
        <p:blipFill>
          <a:blip r:embed="rId3"/>
          <a:stretch>
            <a:fillRect/>
          </a:stretch>
        </p:blipFill>
        <p:spPr>
          <a:xfrm>
            <a:off x="614623" y="1408904"/>
            <a:ext cx="11196376" cy="5252912"/>
          </a:xfrm>
          <a:prstGeom prst="rect">
            <a:avLst/>
          </a:prstGeom>
        </p:spPr>
      </p:pic>
      <p:sp>
        <p:nvSpPr>
          <p:cNvPr id="8" name="TextBox 7">
            <a:extLst>
              <a:ext uri="{FF2B5EF4-FFF2-40B4-BE49-F238E27FC236}">
                <a16:creationId xmlns:a16="http://schemas.microsoft.com/office/drawing/2014/main" id="{E818F77F-FE02-6896-6934-B949F4309386}"/>
              </a:ext>
            </a:extLst>
          </p:cNvPr>
          <p:cNvSpPr txBox="1"/>
          <p:nvPr/>
        </p:nvSpPr>
        <p:spPr>
          <a:xfrm>
            <a:off x="7541443" y="609600"/>
            <a:ext cx="4269556" cy="646331"/>
          </a:xfrm>
          <a:prstGeom prst="rect">
            <a:avLst/>
          </a:prstGeom>
          <a:noFill/>
        </p:spPr>
        <p:txBody>
          <a:bodyPr wrap="square" rtlCol="0">
            <a:spAutoFit/>
          </a:bodyPr>
          <a:lstStyle/>
          <a:p>
            <a:r>
              <a:rPr lang="hu-HU" dirty="0">
                <a:hlinkClick r:id="rId4"/>
              </a:rPr>
              <a:t>https://geoxc-apps.bd.esri.com/space/satellite-explorer/</a:t>
            </a:r>
            <a:endParaRPr lang="hu-HU" dirty="0"/>
          </a:p>
        </p:txBody>
      </p:sp>
    </p:spTree>
    <p:extLst>
      <p:ext uri="{BB962C8B-B14F-4D97-AF65-F5344CB8AC3E}">
        <p14:creationId xmlns:p14="http://schemas.microsoft.com/office/powerpoint/2010/main" val="1185770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E4DF-66AA-90C1-E70E-5A4F1533D49C}"/>
              </a:ext>
            </a:extLst>
          </p:cNvPr>
          <p:cNvSpPr>
            <a:spLocks noGrp="1"/>
          </p:cNvSpPr>
          <p:nvPr>
            <p:ph type="title"/>
          </p:nvPr>
        </p:nvSpPr>
        <p:spPr/>
        <p:txBody>
          <a:bodyPr>
            <a:normAutofit fontScale="90000"/>
          </a:bodyPr>
          <a:lstStyle/>
          <a:p>
            <a:r>
              <a:rPr lang="en-US" b="0" i="0" dirty="0">
                <a:solidFill>
                  <a:srgbClr val="97CDF4"/>
                </a:solidFill>
                <a:effectLst/>
                <a:latin typeface="Noto Sans" panose="020B0502040504020204" pitchFamily="34" charset="0"/>
              </a:rPr>
              <a:t>Accidents and Irresponsible Actions</a:t>
            </a:r>
            <a:br>
              <a:rPr lang="en-US" b="0" i="0" dirty="0">
                <a:solidFill>
                  <a:srgbClr val="97CDF4"/>
                </a:solidFill>
                <a:effectLst/>
                <a:latin typeface="Noto Sans" panose="020B0502040504020204" pitchFamily="34" charset="0"/>
              </a:rPr>
            </a:br>
            <a:endParaRPr lang="hu-HU" dirty="0"/>
          </a:p>
        </p:txBody>
      </p:sp>
      <p:sp>
        <p:nvSpPr>
          <p:cNvPr id="3" name="Content Placeholder 2">
            <a:extLst>
              <a:ext uri="{FF2B5EF4-FFF2-40B4-BE49-F238E27FC236}">
                <a16:creationId xmlns:a16="http://schemas.microsoft.com/office/drawing/2014/main" id="{150A0594-F533-6987-9FF8-EDF03CBFDD23}"/>
              </a:ext>
            </a:extLst>
          </p:cNvPr>
          <p:cNvSpPr>
            <a:spLocks noGrp="1"/>
          </p:cNvSpPr>
          <p:nvPr>
            <p:ph idx="1"/>
          </p:nvPr>
        </p:nvSpPr>
        <p:spPr>
          <a:xfrm>
            <a:off x="414781" y="1376313"/>
            <a:ext cx="5467546" cy="4872087"/>
          </a:xfrm>
        </p:spPr>
        <p:txBody>
          <a:bodyPr>
            <a:normAutofit lnSpcReduction="10000"/>
          </a:bodyPr>
          <a:lstStyle/>
          <a:p>
            <a:pPr algn="just" fontAlgn="base">
              <a:buFont typeface="Arial" panose="020B0604020202020204" pitchFamily="34" charset="0"/>
              <a:buChar char="•"/>
            </a:pPr>
            <a:r>
              <a:rPr lang="en-US" sz="2000" b="0" i="0" dirty="0">
                <a:solidFill>
                  <a:srgbClr val="E8E6E3"/>
                </a:solidFill>
                <a:effectLst/>
                <a:latin typeface="Arial" panose="020B0604020202020204" pitchFamily="34" charset="0"/>
              </a:rPr>
              <a:t>Collisions and explosions can create large amounts of space debris. This debris poses a risk to everyone operating in space, </a:t>
            </a:r>
          </a:p>
          <a:p>
            <a:pPr algn="just" fontAlgn="base">
              <a:buFont typeface="Arial" panose="020B0604020202020204" pitchFamily="34" charset="0"/>
              <a:buChar char="•"/>
            </a:pPr>
            <a:r>
              <a:rPr lang="en-US" sz="2000" b="0" i="0" dirty="0">
                <a:solidFill>
                  <a:srgbClr val="E8E6E3"/>
                </a:solidFill>
                <a:effectLst/>
                <a:latin typeface="Arial" panose="020B0604020202020204" pitchFamily="34" charset="0"/>
              </a:rPr>
              <a:t>Conflict in space could have devastating consequences for the long-term sustainability of space. Destroying satellites can create huge amounts of debris that could render certain areas of Earth’s orbit unusable. Misperceptions and mistrust with regard to military activities in space could serve as a catalyst for conflict in space or on Earth. (</a:t>
            </a:r>
            <a:r>
              <a:rPr lang="en-US" sz="2000" b="1" i="0" dirty="0">
                <a:solidFill>
                  <a:srgbClr val="D3CFCA"/>
                </a:solidFill>
                <a:effectLst/>
                <a:latin typeface="Arial" panose="020B0604020202020204" pitchFamily="34" charset="0"/>
              </a:rPr>
              <a:t>ASAT</a:t>
            </a:r>
            <a:r>
              <a:rPr lang="en-US" sz="2000" b="0" i="0" dirty="0">
                <a:solidFill>
                  <a:srgbClr val="E8E6E3"/>
                </a:solidFill>
                <a:effectLst/>
                <a:latin typeface="Arial" panose="020B0604020202020204" pitchFamily="34" charset="0"/>
              </a:rPr>
              <a:t>)</a:t>
            </a:r>
          </a:p>
          <a:p>
            <a:pPr algn="just" fontAlgn="base">
              <a:buFont typeface="Arial" panose="020B0604020202020204" pitchFamily="34" charset="0"/>
              <a:buChar char="•"/>
            </a:pPr>
            <a:r>
              <a:rPr lang="en-US" sz="2000" b="0" i="0" dirty="0">
                <a:solidFill>
                  <a:srgbClr val="E8E6E3"/>
                </a:solidFill>
                <a:effectLst/>
                <a:latin typeface="Arial" panose="020B0604020202020204" pitchFamily="34" charset="0"/>
              </a:rPr>
              <a:t>Frequency Interference through improper configuration or use of radio transmission equipment on satellites or on the ground can interrupt satellite communications</a:t>
            </a:r>
            <a:endParaRPr lang="hu-HU" sz="2000" dirty="0"/>
          </a:p>
        </p:txBody>
      </p:sp>
      <p:pic>
        <p:nvPicPr>
          <p:cNvPr id="1026" name="Picture 2" descr="Space Junk: Can We Make Space Sustainable? | Space">
            <a:extLst>
              <a:ext uri="{FF2B5EF4-FFF2-40B4-BE49-F238E27FC236}">
                <a16:creationId xmlns:a16="http://schemas.microsoft.com/office/drawing/2014/main" id="{805330D7-1354-233E-B76A-1D26946673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15" r="1882"/>
          <a:stretch/>
        </p:blipFill>
        <p:spPr bwMode="auto">
          <a:xfrm>
            <a:off x="6231117" y="2065867"/>
            <a:ext cx="5467547"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325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8E2F49-85F6-A349-4455-A64BEF9264A0}"/>
              </a:ext>
            </a:extLst>
          </p:cNvPr>
          <p:cNvSpPr>
            <a:spLocks noGrp="1"/>
          </p:cNvSpPr>
          <p:nvPr>
            <p:ph idx="1"/>
          </p:nvPr>
        </p:nvSpPr>
        <p:spPr>
          <a:xfrm>
            <a:off x="593438" y="135810"/>
            <a:ext cx="10131425" cy="2362200"/>
          </a:xfrm>
        </p:spPr>
        <p:txBody>
          <a:bodyPr/>
          <a:lstStyle/>
          <a:p>
            <a:pPr algn="just"/>
            <a:r>
              <a:rPr lang="en-US" b="0" i="0" dirty="0">
                <a:solidFill>
                  <a:srgbClr val="E8E6E3"/>
                </a:solidFill>
                <a:effectLst/>
                <a:latin typeface="Arial" panose="020B0604020202020204" pitchFamily="34" charset="0"/>
              </a:rPr>
              <a:t>Radio frequency interference, either from natural sources or man-made and either intentional or unintentional, can have significant negative impacts on our ability to use space.  Many satellites also use radio waves as an important element in their functioning, including retransmitting television broadcasts or transmitting imagery or scientific data that they have collected.  Interference can be generated by other satellites, terrestrial systems, or space weather.</a:t>
            </a:r>
          </a:p>
          <a:p>
            <a:pPr algn="just"/>
            <a:endParaRPr lang="hu-HU" dirty="0"/>
          </a:p>
        </p:txBody>
      </p:sp>
      <p:pic>
        <p:nvPicPr>
          <p:cNvPr id="5" name="Picture 4">
            <a:extLst>
              <a:ext uri="{FF2B5EF4-FFF2-40B4-BE49-F238E27FC236}">
                <a16:creationId xmlns:a16="http://schemas.microsoft.com/office/drawing/2014/main" id="{2F0F8CF2-A943-522E-C383-A6CE611D898D}"/>
              </a:ext>
            </a:extLst>
          </p:cNvPr>
          <p:cNvPicPr>
            <a:picLocks noChangeAspect="1"/>
          </p:cNvPicPr>
          <p:nvPr/>
        </p:nvPicPr>
        <p:blipFill>
          <a:blip r:embed="rId3"/>
          <a:stretch>
            <a:fillRect/>
          </a:stretch>
        </p:blipFill>
        <p:spPr>
          <a:xfrm>
            <a:off x="593438" y="1979751"/>
            <a:ext cx="10631055" cy="4535050"/>
          </a:xfrm>
          <a:prstGeom prst="rect">
            <a:avLst/>
          </a:prstGeom>
        </p:spPr>
      </p:pic>
    </p:spTree>
    <p:extLst>
      <p:ext uri="{BB962C8B-B14F-4D97-AF65-F5344CB8AC3E}">
        <p14:creationId xmlns:p14="http://schemas.microsoft.com/office/powerpoint/2010/main" val="410440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E0BC-BFA2-8461-8EC3-3737EF374A71}"/>
              </a:ext>
            </a:extLst>
          </p:cNvPr>
          <p:cNvSpPr>
            <a:spLocks noGrp="1"/>
          </p:cNvSpPr>
          <p:nvPr>
            <p:ph type="title"/>
          </p:nvPr>
        </p:nvSpPr>
        <p:spPr>
          <a:xfrm>
            <a:off x="531490" y="1088215"/>
            <a:ext cx="10131425" cy="1456267"/>
          </a:xfrm>
        </p:spPr>
        <p:txBody>
          <a:bodyPr/>
          <a:lstStyle/>
          <a:p>
            <a:r>
              <a:rPr lang="en-US" dirty="0"/>
              <a:t>What can we do?</a:t>
            </a:r>
            <a:endParaRPr lang="hu-HU" dirty="0"/>
          </a:p>
        </p:txBody>
      </p:sp>
      <p:sp>
        <p:nvSpPr>
          <p:cNvPr id="3" name="Content Placeholder 2">
            <a:extLst>
              <a:ext uri="{FF2B5EF4-FFF2-40B4-BE49-F238E27FC236}">
                <a16:creationId xmlns:a16="http://schemas.microsoft.com/office/drawing/2014/main" id="{A5C75127-1367-2389-70AA-36F5BD828AC8}"/>
              </a:ext>
            </a:extLst>
          </p:cNvPr>
          <p:cNvSpPr>
            <a:spLocks noGrp="1"/>
          </p:cNvSpPr>
          <p:nvPr>
            <p:ph idx="1"/>
          </p:nvPr>
        </p:nvSpPr>
        <p:spPr>
          <a:xfrm>
            <a:off x="-360968" y="2609963"/>
            <a:ext cx="6346595" cy="3651315"/>
          </a:xfrm>
        </p:spPr>
        <p:txBody>
          <a:bodyPr/>
          <a:lstStyle/>
          <a:p>
            <a:pPr lvl="2"/>
            <a:r>
              <a:rPr lang="en-US" sz="2400" dirty="0"/>
              <a:t>Increasing Awareness of the Challenges to Space Sustainability</a:t>
            </a:r>
          </a:p>
          <a:p>
            <a:pPr lvl="2"/>
            <a:r>
              <a:rPr lang="en-US" sz="2400" dirty="0"/>
              <a:t>Reusability(SpaceX: Falcon 9, Starship; Blue Origin; </a:t>
            </a:r>
            <a:r>
              <a:rPr lang="en-US" sz="2400" dirty="0" err="1"/>
              <a:t>Orbex</a:t>
            </a:r>
            <a:r>
              <a:rPr lang="en-US" sz="2400" dirty="0"/>
              <a:t>)</a:t>
            </a:r>
          </a:p>
          <a:p>
            <a:pPr lvl="2"/>
            <a:r>
              <a:rPr lang="en-US" sz="2400" dirty="0"/>
              <a:t>Try to burn up small, or bring back large space debris</a:t>
            </a:r>
            <a:br>
              <a:rPr lang="en-US" sz="2400" dirty="0"/>
            </a:br>
            <a:r>
              <a:rPr lang="en-US" sz="2400" dirty="0"/>
              <a:t>(SpaceX Starship)</a:t>
            </a:r>
          </a:p>
          <a:p>
            <a:endParaRPr lang="en-US" dirty="0"/>
          </a:p>
          <a:p>
            <a:endParaRPr lang="hu-HU" dirty="0"/>
          </a:p>
        </p:txBody>
      </p:sp>
      <p:pic>
        <p:nvPicPr>
          <p:cNvPr id="5" name="Picture 4">
            <a:extLst>
              <a:ext uri="{FF2B5EF4-FFF2-40B4-BE49-F238E27FC236}">
                <a16:creationId xmlns:a16="http://schemas.microsoft.com/office/drawing/2014/main" id="{385D3A87-26C2-DD15-142C-0A300A37DA2D}"/>
              </a:ext>
            </a:extLst>
          </p:cNvPr>
          <p:cNvPicPr>
            <a:picLocks noChangeAspect="1"/>
          </p:cNvPicPr>
          <p:nvPr/>
        </p:nvPicPr>
        <p:blipFill>
          <a:blip r:embed="rId2"/>
          <a:stretch>
            <a:fillRect/>
          </a:stretch>
        </p:blipFill>
        <p:spPr>
          <a:xfrm>
            <a:off x="8073629" y="352665"/>
            <a:ext cx="1713561" cy="2678536"/>
          </a:xfrm>
          <a:prstGeom prst="rect">
            <a:avLst/>
          </a:prstGeom>
        </p:spPr>
      </p:pic>
      <p:pic>
        <p:nvPicPr>
          <p:cNvPr id="7" name="Picture 6">
            <a:extLst>
              <a:ext uri="{FF2B5EF4-FFF2-40B4-BE49-F238E27FC236}">
                <a16:creationId xmlns:a16="http://schemas.microsoft.com/office/drawing/2014/main" id="{BBFBE8C9-366A-A74B-9BD8-9BC245958DDA}"/>
              </a:ext>
            </a:extLst>
          </p:cNvPr>
          <p:cNvPicPr>
            <a:picLocks noChangeAspect="1"/>
          </p:cNvPicPr>
          <p:nvPr/>
        </p:nvPicPr>
        <p:blipFill>
          <a:blip r:embed="rId3"/>
          <a:stretch>
            <a:fillRect/>
          </a:stretch>
        </p:blipFill>
        <p:spPr>
          <a:xfrm>
            <a:off x="9926038" y="359040"/>
            <a:ext cx="1782375" cy="2714213"/>
          </a:xfrm>
          <a:prstGeom prst="rect">
            <a:avLst/>
          </a:prstGeom>
        </p:spPr>
      </p:pic>
      <p:pic>
        <p:nvPicPr>
          <p:cNvPr id="9" name="Picture 8">
            <a:extLst>
              <a:ext uri="{FF2B5EF4-FFF2-40B4-BE49-F238E27FC236}">
                <a16:creationId xmlns:a16="http://schemas.microsoft.com/office/drawing/2014/main" id="{49DF448D-3CE0-6B80-748E-D66CDA1CBFC0}"/>
              </a:ext>
            </a:extLst>
          </p:cNvPr>
          <p:cNvPicPr>
            <a:picLocks noChangeAspect="1"/>
          </p:cNvPicPr>
          <p:nvPr/>
        </p:nvPicPr>
        <p:blipFill>
          <a:blip r:embed="rId4"/>
          <a:stretch>
            <a:fillRect/>
          </a:stretch>
        </p:blipFill>
        <p:spPr>
          <a:xfrm>
            <a:off x="6152407" y="678962"/>
            <a:ext cx="1688146" cy="1766557"/>
          </a:xfrm>
          <a:prstGeom prst="rect">
            <a:avLst/>
          </a:prstGeom>
        </p:spPr>
      </p:pic>
      <p:pic>
        <p:nvPicPr>
          <p:cNvPr id="12" name="Picture 11">
            <a:extLst>
              <a:ext uri="{FF2B5EF4-FFF2-40B4-BE49-F238E27FC236}">
                <a16:creationId xmlns:a16="http://schemas.microsoft.com/office/drawing/2014/main" id="{584B65DE-66DA-6413-EC8F-048B53EBE3D7}"/>
              </a:ext>
            </a:extLst>
          </p:cNvPr>
          <p:cNvPicPr>
            <a:picLocks noChangeAspect="1"/>
          </p:cNvPicPr>
          <p:nvPr/>
        </p:nvPicPr>
        <p:blipFill>
          <a:blip r:embed="rId5"/>
          <a:stretch>
            <a:fillRect/>
          </a:stretch>
        </p:blipFill>
        <p:spPr>
          <a:xfrm>
            <a:off x="6152407" y="3158862"/>
            <a:ext cx="5556006" cy="3194702"/>
          </a:xfrm>
          <a:prstGeom prst="rect">
            <a:avLst/>
          </a:prstGeom>
        </p:spPr>
      </p:pic>
    </p:spTree>
    <p:extLst>
      <p:ext uri="{BB962C8B-B14F-4D97-AF65-F5344CB8AC3E}">
        <p14:creationId xmlns:p14="http://schemas.microsoft.com/office/powerpoint/2010/main" val="2033833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38FA-60D1-F4E8-7D84-A30703DB727B}"/>
              </a:ext>
            </a:extLst>
          </p:cNvPr>
          <p:cNvSpPr>
            <a:spLocks noGrp="1"/>
          </p:cNvSpPr>
          <p:nvPr>
            <p:ph type="title"/>
          </p:nvPr>
        </p:nvSpPr>
        <p:spPr/>
        <p:txBody>
          <a:bodyPr/>
          <a:lstStyle/>
          <a:p>
            <a:r>
              <a:rPr lang="en-US" dirty="0"/>
              <a:t>Bibliography:</a:t>
            </a:r>
            <a:endParaRPr lang="hu-HU" dirty="0"/>
          </a:p>
        </p:txBody>
      </p:sp>
      <p:sp>
        <p:nvSpPr>
          <p:cNvPr id="3" name="Content Placeholder 2">
            <a:extLst>
              <a:ext uri="{FF2B5EF4-FFF2-40B4-BE49-F238E27FC236}">
                <a16:creationId xmlns:a16="http://schemas.microsoft.com/office/drawing/2014/main" id="{AD6EA0FB-4DFE-4A65-4D71-6FC2472FBB05}"/>
              </a:ext>
            </a:extLst>
          </p:cNvPr>
          <p:cNvSpPr>
            <a:spLocks noGrp="1"/>
          </p:cNvSpPr>
          <p:nvPr>
            <p:ph idx="1"/>
          </p:nvPr>
        </p:nvSpPr>
        <p:spPr/>
        <p:txBody>
          <a:bodyPr/>
          <a:lstStyle/>
          <a:p>
            <a:r>
              <a:rPr lang="en-US" dirty="0"/>
              <a:t>Space Sustainability | Secure World</a:t>
            </a:r>
            <a:br>
              <a:rPr lang="en-US" dirty="0"/>
            </a:br>
            <a:r>
              <a:rPr lang="en-US" dirty="0"/>
              <a:t>Space Sustainability | Secure World (2022). Available at: </a:t>
            </a:r>
            <a:r>
              <a:rPr lang="en-US" dirty="0">
                <a:hlinkClick r:id="rId2"/>
              </a:rPr>
              <a:t>https://swfound.org/our-focus/space-sustainability/</a:t>
            </a:r>
            <a:r>
              <a:rPr lang="en-US" dirty="0"/>
              <a:t> (Accessed: 10 October 2022).</a:t>
            </a:r>
          </a:p>
          <a:p>
            <a:r>
              <a:rPr lang="en-US" dirty="0"/>
              <a:t>NASA technical reports</a:t>
            </a:r>
            <a:br>
              <a:rPr lang="en-US" dirty="0"/>
            </a:br>
            <a:r>
              <a:rPr lang="hu-HU" dirty="0">
                <a:hlinkClick r:id="rId3"/>
              </a:rPr>
              <a:t>https://ntrs.nasa.gov/citations/20160011405</a:t>
            </a:r>
            <a:endParaRPr lang="en-US" dirty="0"/>
          </a:p>
          <a:p>
            <a:r>
              <a:rPr lang="en-US" dirty="0" err="1"/>
              <a:t>SatelliteXplorer</a:t>
            </a:r>
            <a:br>
              <a:rPr lang="en-US" dirty="0"/>
            </a:br>
            <a:r>
              <a:rPr lang="en-US" dirty="0">
                <a:hlinkClick r:id="rId4"/>
              </a:rPr>
              <a:t>https://geoxc-apps.bd.esri.com/space/satellite-explorer/</a:t>
            </a:r>
            <a:endParaRPr lang="en-US" dirty="0"/>
          </a:p>
          <a:p>
            <a:r>
              <a:rPr lang="en-US" dirty="0"/>
              <a:t>Several YouTube videos and podcasts</a:t>
            </a:r>
            <a:endParaRPr lang="hu-HU" dirty="0"/>
          </a:p>
        </p:txBody>
      </p:sp>
    </p:spTree>
    <p:extLst>
      <p:ext uri="{BB962C8B-B14F-4D97-AF65-F5344CB8AC3E}">
        <p14:creationId xmlns:p14="http://schemas.microsoft.com/office/powerpoint/2010/main" val="39725991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2.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Celestial design</Template>
  <TotalTime>113</TotalTime>
  <Words>499</Words>
  <Application>Microsoft Office PowerPoint</Application>
  <PresentationFormat>Widescreen</PresentationFormat>
  <Paragraphs>41</Paragraphs>
  <Slides>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Courier New</vt:lpstr>
      <vt:lpstr>Georgia</vt:lpstr>
      <vt:lpstr>Noto Sans</vt:lpstr>
      <vt:lpstr>Times New Roman</vt:lpstr>
      <vt:lpstr>Celestial</vt:lpstr>
      <vt:lpstr>Sustainability in space</vt:lpstr>
      <vt:lpstr>What is space sustainability</vt:lpstr>
      <vt:lpstr>Why Is It Important?</vt:lpstr>
      <vt:lpstr>The Space Environment </vt:lpstr>
      <vt:lpstr>Accidents and Irresponsible Actions </vt:lpstr>
      <vt:lpstr>PowerPoint Presentation</vt:lpstr>
      <vt:lpstr>What can we do?</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Sustainability in space</dc:title>
  <dc:creator>Kantor Csongor</dc:creator>
  <cp:lastModifiedBy>Kantor Csongor</cp:lastModifiedBy>
  <cp:revision>8</cp:revision>
  <dcterms:created xsi:type="dcterms:W3CDTF">2022-10-10T13:56:59Z</dcterms:created>
  <dcterms:modified xsi:type="dcterms:W3CDTF">2022-10-12T18:18:53Z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